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bin" ContentType="application/vnd.openxmlformats-officedocument.oleObject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Default Extension="xlsm" ContentType="application/vnd.ms-excel.sheet.macroEnabled.12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2" r:id="rId6"/>
    <p:sldId id="263" r:id="rId7"/>
    <p:sldId id="264" r:id="rId8"/>
    <p:sldId id="265" r:id="rId9"/>
    <p:sldId id="266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image1.jpeg>
</file>

<file path=ppt/media/image10.png>
</file>

<file path=ppt/media/image11.png>
</file>

<file path=ppt/media/image12.png>
</file>

<file path=ppt/media/image2.wmf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BE028-EE52-4CE8-AD3F-7DA152281F73}" type="datetimeFigureOut">
              <a:rPr lang="en-US" smtClean="0"/>
              <a:pPr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2C8F22-F18B-4500-8895-4B5E83254BC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Macro-Enabled_Worksheet1.xlsm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ser\Desktop\Business Proposal PowerPoint Templates 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9200" y="1143000"/>
            <a:ext cx="6667500" cy="5000625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381000" y="6273225"/>
            <a:ext cx="876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Predictive Modeling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228600" y="228600"/>
            <a:ext cx="876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Capstone Project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5918345" y="3530457"/>
            <a:ext cx="5207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Machine Learning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-2082657" y="3530457"/>
            <a:ext cx="53596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Digital </a:t>
            </a:r>
            <a:r>
              <a:rPr lang="en-US" sz="3200" dirty="0" err="1" smtClean="0"/>
              <a:t>Vidya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 smtClean="0"/>
              <a:t>Solution in Python</a:t>
            </a:r>
            <a:endParaRPr lang="en-US" sz="32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81000" y="1371600"/>
            <a:ext cx="8382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95600" y="16764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895600" y="42672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819400" y="21336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 smtClean="0"/>
              <a:t>Model Building</a:t>
            </a:r>
            <a:endParaRPr lang="en-US" sz="32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81000" y="1371600"/>
            <a:ext cx="8382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/>
          <p:cNvSpPr txBox="1">
            <a:spLocks noGrp="1"/>
          </p:cNvSpPr>
          <p:nvPr>
            <p:ph idx="1"/>
          </p:nvPr>
        </p:nvSpPr>
        <p:spPr>
          <a:xfrm>
            <a:off x="457200" y="1600201"/>
            <a:ext cx="2133600" cy="144779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anchor="ctr" anchorCtr="0">
            <a:noAutofit/>
          </a:bodyPr>
          <a:lstStyle>
            <a:defPPr>
              <a:defRPr lang="en-US"/>
            </a:defPPr>
            <a:lvl1pPr algn="ctr">
              <a:defRPr sz="1400">
                <a:solidFill>
                  <a:srgbClr val="FFFFFF"/>
                </a:solidFill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Problem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Statement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0" name="Content Placeholder 8"/>
          <p:cNvSpPr txBox="1">
            <a:spLocks/>
          </p:cNvSpPr>
          <p:nvPr/>
        </p:nvSpPr>
        <p:spPr>
          <a:xfrm>
            <a:off x="381000" y="3581400"/>
            <a:ext cx="2209800" cy="175259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vert="horz" wrap="none" lIns="91440" tIns="45720" rIns="91440" bIns="45720" rtlCol="0" anchor="ctr" anchorCtr="0">
            <a:noAutofit/>
          </a:bodyPr>
          <a:lstStyle>
            <a:defPPr>
              <a:defRPr lang="en-US"/>
            </a:defPPr>
            <a:lvl1pPr algn="ctr">
              <a:defRPr sz="1400">
                <a:solidFill>
                  <a:srgbClr val="FFFFFF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smtClean="0"/>
              <a:t>Solution</a:t>
            </a:r>
            <a:endParaRPr kumimoji="0" lang="en-US" sz="1400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95600" y="16764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895600" y="42672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819400" y="21336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743200" y="1752600"/>
            <a:ext cx="5867400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To predict whether a loan will default or not </a:t>
            </a:r>
          </a:p>
          <a:p>
            <a:endParaRPr lang="en-US" dirty="0"/>
          </a:p>
          <a:p>
            <a:r>
              <a:rPr lang="en-US" dirty="0" smtClean="0"/>
              <a:t>What is the probability that a particular individual would be defaulter?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67000" y="3657600"/>
            <a:ext cx="5867400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Build a predictive model using Machine Learning Technique </a:t>
            </a:r>
          </a:p>
          <a:p>
            <a:endParaRPr lang="en-US" dirty="0"/>
          </a:p>
          <a:p>
            <a:r>
              <a:rPr lang="en-US" dirty="0" smtClean="0"/>
              <a:t>Predict the class of Loan Defaulter</a:t>
            </a:r>
          </a:p>
          <a:p>
            <a:endParaRPr lang="en-US" dirty="0"/>
          </a:p>
          <a:p>
            <a:r>
              <a:rPr lang="en-US" dirty="0" smtClean="0"/>
              <a:t>Determine the Probability  of Loan Defaulter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 smtClean="0"/>
              <a:t>Model Building</a:t>
            </a:r>
            <a:endParaRPr lang="en-US" sz="32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81000" y="1371600"/>
            <a:ext cx="8382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95600" y="16764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895600" y="42672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819400" y="21336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719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 dirty="0" smtClean="0"/>
              <a:t>The Following steps one should follow during Model Building</a:t>
            </a:r>
            <a:endParaRPr lang="en-US" sz="2000" dirty="0"/>
          </a:p>
        </p:txBody>
      </p:sp>
      <p:grpSp>
        <p:nvGrpSpPr>
          <p:cNvPr id="22" name="Group 21"/>
          <p:cNvGrpSpPr/>
          <p:nvPr/>
        </p:nvGrpSpPr>
        <p:grpSpPr>
          <a:xfrm>
            <a:off x="381000" y="2819400"/>
            <a:ext cx="1243542" cy="988885"/>
            <a:chOff x="2074159" y="2154617"/>
            <a:chExt cx="1219200" cy="969583"/>
          </a:xfrm>
        </p:grpSpPr>
        <p:sp>
          <p:nvSpPr>
            <p:cNvPr id="23" name="Flowchart: Magnetic Disk 22"/>
            <p:cNvSpPr/>
            <p:nvPr/>
          </p:nvSpPr>
          <p:spPr>
            <a:xfrm>
              <a:off x="2158954" y="2154617"/>
              <a:ext cx="1095330" cy="969583"/>
            </a:xfrm>
            <a:prstGeom prst="flowChartMagneticDisk">
              <a:avLst/>
            </a:prstGeom>
            <a:solidFill>
              <a:srgbClr val="E87722"/>
            </a:solidFill>
            <a:ln w="28575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lIns="91440" tIns="45720" rIns="91440" bIns="45720" spcCol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3666A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074159" y="2515019"/>
              <a:ext cx="1219200" cy="392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b="1" kern="0" dirty="0" smtClean="0">
                  <a:solidFill>
                    <a:srgbClr val="FFFFFF"/>
                  </a:solidFill>
                </a:rPr>
                <a:t>Data</a:t>
              </a: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667000" y="2057400"/>
            <a:ext cx="2797969" cy="559562"/>
            <a:chOff x="4510065" y="1219200"/>
            <a:chExt cx="2743200" cy="731520"/>
          </a:xfrm>
        </p:grpSpPr>
        <p:sp>
          <p:nvSpPr>
            <p:cNvPr id="30" name="Rectangle 29"/>
            <p:cNvSpPr/>
            <p:nvPr/>
          </p:nvSpPr>
          <p:spPr bwMode="auto">
            <a:xfrm>
              <a:off x="4510065" y="1219200"/>
              <a:ext cx="2743200" cy="73152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innerShdw blurRad="1143000">
                <a:prstClr val="black">
                  <a:alpha val="5000"/>
                </a:prstClr>
              </a:innerShdw>
            </a:effectLst>
          </p:spPr>
          <p:txBody>
            <a:bodyPr vert="horz" wrap="square" lIns="9144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8A8A8D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     Data </a:t>
              </a:r>
            </a:p>
            <a:p>
              <a:pPr marL="0" marR="0" lvl="0" indent="0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8A8A8D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 Cleaning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5231380" y="1287626"/>
              <a:ext cx="960120" cy="580578"/>
            </a:xfrm>
            <a:prstGeom prst="rect">
              <a:avLst/>
            </a:prstGeom>
            <a:gradFill rotWithShape="1">
              <a:gsLst>
                <a:gs pos="0">
                  <a:srgbClr val="E87722">
                    <a:gamma/>
                    <a:tint val="80000"/>
                    <a:invGamma/>
                  </a:srgbClr>
                </a:gs>
                <a:gs pos="100000">
                  <a:srgbClr val="E87722"/>
                </a:gs>
              </a:gsLst>
              <a:lin ang="5400000" scaled="1"/>
            </a:gra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Missing Value Treatment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6257273" y="1287626"/>
              <a:ext cx="960120" cy="580578"/>
            </a:xfrm>
            <a:prstGeom prst="rect">
              <a:avLst/>
            </a:prstGeom>
            <a:gradFill rotWithShape="1">
              <a:gsLst>
                <a:gs pos="0">
                  <a:srgbClr val="E87722">
                    <a:gamma/>
                    <a:tint val="80000"/>
                    <a:invGamma/>
                  </a:srgbClr>
                </a:gs>
                <a:gs pos="100000">
                  <a:srgbClr val="E87722"/>
                </a:gs>
              </a:gsLst>
              <a:lin ang="5400000" scaled="1"/>
            </a:gra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Near-Zero Variance Variable Reduction</a:t>
              </a:r>
            </a:p>
          </p:txBody>
        </p:sp>
      </p:grpSp>
      <p:sp>
        <p:nvSpPr>
          <p:cNvPr id="34" name="Right Arrow 33"/>
          <p:cNvSpPr/>
          <p:nvPr/>
        </p:nvSpPr>
        <p:spPr bwMode="auto">
          <a:xfrm>
            <a:off x="1828800" y="3124200"/>
            <a:ext cx="388607" cy="319853"/>
          </a:xfrm>
          <a:prstGeom prst="rightArrow">
            <a:avLst/>
          </a:prstGeom>
          <a:solidFill>
            <a:srgbClr val="8A8A8D"/>
          </a:solidFill>
          <a:ln>
            <a:noFill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171624" marR="0" lvl="0" indent="-171624" defTabSz="91440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35000"/>
              </a:spcAft>
              <a:buClr>
                <a:srgbClr val="D45D00"/>
              </a:buClr>
              <a:buSzTx/>
              <a:buFontTx/>
              <a:buChar char="•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63666A"/>
              </a:solidFill>
              <a:effectLst/>
              <a:uLnTx/>
              <a:uFillTx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2667000" y="2667000"/>
            <a:ext cx="2797969" cy="559562"/>
            <a:chOff x="4510065" y="2032397"/>
            <a:chExt cx="2743200" cy="731520"/>
          </a:xfrm>
        </p:grpSpPr>
        <p:sp>
          <p:nvSpPr>
            <p:cNvPr id="40" name="Rectangle 39"/>
            <p:cNvSpPr/>
            <p:nvPr/>
          </p:nvSpPr>
          <p:spPr bwMode="auto">
            <a:xfrm>
              <a:off x="4510065" y="2032397"/>
              <a:ext cx="2743200" cy="73152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innerShdw blurRad="1143000">
                <a:prstClr val="black">
                  <a:alpha val="5000"/>
                </a:prstClr>
              </a:innerShdw>
            </a:effectLst>
          </p:spPr>
          <p:txBody>
            <a:bodyPr vert="horz" wrap="square" lIns="9144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8A8A8D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Exploratory</a:t>
              </a:r>
            </a:p>
            <a:p>
              <a:pPr marL="0" marR="0" lvl="0" indent="0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8A8A8D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      Data </a:t>
              </a:r>
            </a:p>
            <a:p>
              <a:pPr marL="0" marR="0" lvl="0" indent="0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8A8A8D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   Analysis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5231380" y="2100823"/>
              <a:ext cx="960120" cy="580578"/>
            </a:xfrm>
            <a:prstGeom prst="rect">
              <a:avLst/>
            </a:prstGeom>
            <a:gradFill rotWithShape="1">
              <a:gsLst>
                <a:gs pos="0">
                  <a:srgbClr val="E87722">
                    <a:gamma/>
                    <a:tint val="80000"/>
                    <a:invGamma/>
                  </a:srgbClr>
                </a:gs>
                <a:gs pos="100000">
                  <a:srgbClr val="E87722"/>
                </a:gs>
              </a:gsLst>
              <a:lin ang="5400000" scaled="1"/>
            </a:gra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900" b="1" kern="0" dirty="0" err="1" smtClean="0">
                  <a:solidFill>
                    <a:srgbClr val="FFFFFF"/>
                  </a:solidFill>
                  <a:latin typeface="Arial" charset="0"/>
                  <a:ea typeface="Arial Unicode MS" charset="0"/>
                  <a:cs typeface="Arial Unicode MS" charset="0"/>
                </a:rPr>
                <a:t>Uni</a:t>
              </a:r>
              <a:r>
                <a:rPr kumimoji="0" lang="en-US" sz="9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-</a:t>
              </a:r>
              <a:r>
                <a:rPr kumimoji="0" lang="en-US" sz="900" b="1" i="0" u="none" strike="noStrike" kern="0" cap="none" spc="0" normalizeH="0" baseline="0" noProof="0" dirty="0" err="1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Variate</a:t>
              </a:r>
              <a:r>
                <a:rPr kumimoji="0" lang="en-US" sz="9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 </a:t>
              </a: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Analysis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6257273" y="2100823"/>
              <a:ext cx="960120" cy="580578"/>
            </a:xfrm>
            <a:prstGeom prst="rect">
              <a:avLst/>
            </a:prstGeom>
            <a:gradFill rotWithShape="1">
              <a:gsLst>
                <a:gs pos="0">
                  <a:srgbClr val="E87722">
                    <a:gamma/>
                    <a:tint val="80000"/>
                    <a:invGamma/>
                  </a:srgbClr>
                </a:gs>
                <a:gs pos="100000">
                  <a:srgbClr val="E87722"/>
                </a:gs>
              </a:gsLst>
              <a:lin ang="5400000" scaled="1"/>
            </a:gra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Correlation Analysis</a:t>
              </a:r>
            </a:p>
          </p:txBody>
        </p:sp>
      </p:grpSp>
      <p:sp>
        <p:nvSpPr>
          <p:cNvPr id="44" name="Rectangle 43"/>
          <p:cNvSpPr/>
          <p:nvPr/>
        </p:nvSpPr>
        <p:spPr bwMode="auto">
          <a:xfrm>
            <a:off x="2675208" y="3276600"/>
            <a:ext cx="2797969" cy="440037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1143000">
              <a:prstClr val="black">
                <a:alpha val="5000"/>
              </a:prstClr>
            </a:innerShdw>
          </a:effec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597" eaLnBrk="0" fontAlgn="base" latinLnBrk="0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8A8A8D"/>
                </a:solidFill>
                <a:effectLst/>
                <a:uLnTx/>
                <a:uFillTx/>
                <a:latin typeface="Arial" charset="0"/>
                <a:ea typeface="Arial Unicode MS" charset="0"/>
                <a:cs typeface="Arial Unicode MS" charset="0"/>
              </a:rPr>
              <a:t>Feature Engineering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2667000" y="3739660"/>
            <a:ext cx="2797969" cy="559562"/>
            <a:chOff x="5199715" y="3358720"/>
            <a:chExt cx="2743200" cy="731520"/>
          </a:xfrm>
        </p:grpSpPr>
        <p:sp>
          <p:nvSpPr>
            <p:cNvPr id="50" name="Rectangle 49"/>
            <p:cNvSpPr/>
            <p:nvPr/>
          </p:nvSpPr>
          <p:spPr bwMode="auto">
            <a:xfrm>
              <a:off x="5199715" y="3358720"/>
              <a:ext cx="2743200" cy="73152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innerShdw blurRad="1143000">
                <a:prstClr val="black">
                  <a:alpha val="5000"/>
                </a:prstClr>
              </a:innerShdw>
            </a:effectLst>
          </p:spPr>
          <p:txBody>
            <a:bodyPr vert="horz" wrap="square" lIns="9144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8A8A8D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     Data</a:t>
              </a:r>
            </a:p>
            <a:p>
              <a:pPr marL="0" marR="0" lvl="0" indent="0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8A8A8D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Balancing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5231380" y="3427146"/>
              <a:ext cx="960120" cy="580578"/>
            </a:xfrm>
            <a:prstGeom prst="rect">
              <a:avLst/>
            </a:prstGeom>
            <a:gradFill rotWithShape="1">
              <a:gsLst>
                <a:gs pos="0">
                  <a:srgbClr val="E87722">
                    <a:gamma/>
                    <a:tint val="80000"/>
                    <a:invGamma/>
                  </a:srgbClr>
                </a:gs>
                <a:gs pos="100000">
                  <a:srgbClr val="E87722"/>
                </a:gs>
              </a:gsLst>
              <a:lin ang="5400000" scaled="1"/>
            </a:gra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Up-Sampling</a:t>
              </a:r>
            </a:p>
          </p:txBody>
        </p:sp>
        <p:sp>
          <p:nvSpPr>
            <p:cNvPr id="52" name="Rectangle 51"/>
            <p:cNvSpPr/>
            <p:nvPr/>
          </p:nvSpPr>
          <p:spPr bwMode="auto">
            <a:xfrm>
              <a:off x="6257273" y="3427146"/>
              <a:ext cx="960120" cy="580578"/>
            </a:xfrm>
            <a:prstGeom prst="rect">
              <a:avLst/>
            </a:prstGeom>
            <a:gradFill rotWithShape="1">
              <a:gsLst>
                <a:gs pos="0">
                  <a:srgbClr val="E87722">
                    <a:gamma/>
                    <a:tint val="80000"/>
                    <a:invGamma/>
                  </a:srgbClr>
                </a:gs>
                <a:gs pos="100000">
                  <a:srgbClr val="E87722"/>
                </a:gs>
              </a:gsLst>
              <a:lin ang="5400000" scaled="1"/>
            </a:gra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Down-</a:t>
              </a:r>
            </a:p>
            <a:p>
              <a:pPr marL="0" marR="0" lvl="0" indent="0" algn="ctr" defTabSz="932597" eaLnBrk="0" fontAlgn="base" latinLnBrk="0" hangingPunct="0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Arial Unicode MS" charset="0"/>
                  <a:cs typeface="Arial Unicode MS" charset="0"/>
                </a:rPr>
                <a:t>Sampling</a:t>
              </a:r>
            </a:p>
          </p:txBody>
        </p:sp>
      </p:grpSp>
      <p:sp>
        <p:nvSpPr>
          <p:cNvPr id="54" name="Rectangle 53"/>
          <p:cNvSpPr/>
          <p:nvPr/>
        </p:nvSpPr>
        <p:spPr bwMode="auto">
          <a:xfrm>
            <a:off x="6781800" y="1905000"/>
            <a:ext cx="1377547" cy="2420399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1143000">
              <a:prstClr val="black">
                <a:alpha val="5000"/>
              </a:prstClr>
            </a:innerShdw>
          </a:effectLst>
        </p:spPr>
        <p:txBody>
          <a:bodyPr rot="0" spcFirstLastPara="0" vertOverflow="overflow" horzOverflow="overflow" vert="horz" wrap="square" lIns="0" tIns="9326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0" fontAlgn="base" latinLnBrk="0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8A8A8D"/>
                </a:solidFill>
                <a:effectLst/>
                <a:uLnTx/>
                <a:uFillTx/>
                <a:latin typeface="Arial" charset="0"/>
                <a:ea typeface="Arial Unicode MS" charset="0"/>
                <a:cs typeface="Arial Unicode MS" charset="0"/>
              </a:rPr>
              <a:t>Model Creation</a:t>
            </a:r>
          </a:p>
        </p:txBody>
      </p:sp>
      <p:sp>
        <p:nvSpPr>
          <p:cNvPr id="56" name="Rectangle 55"/>
          <p:cNvSpPr/>
          <p:nvPr/>
        </p:nvSpPr>
        <p:spPr bwMode="auto">
          <a:xfrm>
            <a:off x="6934200" y="2209800"/>
            <a:ext cx="1149000" cy="1455177"/>
          </a:xfrm>
          <a:prstGeom prst="rect">
            <a:avLst/>
          </a:prstGeom>
          <a:gradFill rotWithShape="1">
            <a:gsLst>
              <a:gs pos="0">
                <a:srgbClr val="E87722">
                  <a:gamma/>
                  <a:tint val="80000"/>
                  <a:invGamma/>
                </a:srgbClr>
              </a:gs>
              <a:gs pos="100000">
                <a:srgbClr val="E87722"/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93260" rIns="0" bIns="0" numCol="1" rtlCol="0" anchor="t" anchorCtr="0" compatLnSpc="1">
            <a:prstTxWarp prst="textNoShape">
              <a:avLst/>
            </a:prstTxWarp>
          </a:bodyPr>
          <a:lstStyle/>
          <a:p>
            <a:pPr marL="55049" marR="0" lvl="0" indent="0" algn="ctr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Arial Unicode MS" charset="0"/>
                <a:cs typeface="Arial Unicode MS" charset="0"/>
              </a:rPr>
              <a:t>Random Forest</a:t>
            </a:r>
          </a:p>
          <a:p>
            <a:pPr marL="55049" marR="0" lvl="0" indent="0" algn="ctr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Arial Unicode MS" charset="0"/>
                <a:cs typeface="Arial Unicode MS" charset="0"/>
              </a:rPr>
              <a:t>Neural Networks</a:t>
            </a:r>
          </a:p>
          <a:p>
            <a:pPr marL="55049" marR="0" lvl="0" indent="0" algn="ctr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  <a:defRPr/>
            </a:pPr>
            <a:r>
              <a:rPr lang="en-US" sz="1000" b="1" kern="0" dirty="0" smtClean="0">
                <a:solidFill>
                  <a:srgbClr val="FFFFFF"/>
                </a:solidFill>
                <a:ea typeface="Arial Unicode MS" charset="0"/>
                <a:cs typeface="Arial Unicode MS" charset="0"/>
              </a:rPr>
              <a:t>Support Vector Machine</a:t>
            </a:r>
          </a:p>
          <a:p>
            <a:pPr marL="55049" marR="0" lvl="0" indent="0" algn="ctr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Arial Unicode MS" charset="0"/>
                <a:cs typeface="Arial Unicode MS" charset="0"/>
              </a:rPr>
              <a:t>Naïve </a:t>
            </a:r>
            <a:r>
              <a:rPr kumimoji="0" lang="en-US" sz="1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Arial Unicode MS" charset="0"/>
                <a:cs typeface="Arial Unicode MS" charset="0"/>
              </a:rPr>
              <a:t>Bayes</a:t>
            </a:r>
            <a:endParaRPr kumimoji="0" lang="en-US" sz="1000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Arial Unicode MS" charset="0"/>
              <a:cs typeface="Arial Unicode MS" charset="0"/>
            </a:endParaRPr>
          </a:p>
          <a:p>
            <a:pPr marL="55049" marR="0" lvl="0" indent="0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Arial Unicode MS" charset="0"/>
                <a:cs typeface="Arial Unicode MS" charset="0"/>
              </a:rPr>
              <a:t>Logistic Regression</a:t>
            </a:r>
          </a:p>
          <a:p>
            <a:pPr marL="174862" marR="0" lvl="0" indent="-174862" algn="ctr" defTabSz="932597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Arial Unicode MS" charset="0"/>
              <a:cs typeface="Arial Unicode MS" charset="0"/>
            </a:endParaRPr>
          </a:p>
        </p:txBody>
      </p:sp>
      <p:sp>
        <p:nvSpPr>
          <p:cNvPr id="58" name="Rectangle 57"/>
          <p:cNvSpPr/>
          <p:nvPr/>
        </p:nvSpPr>
        <p:spPr bwMode="auto">
          <a:xfrm>
            <a:off x="6934200" y="3733800"/>
            <a:ext cx="1149000" cy="410029"/>
          </a:xfrm>
          <a:prstGeom prst="rect">
            <a:avLst/>
          </a:prstGeom>
          <a:gradFill rotWithShape="1">
            <a:gsLst>
              <a:gs pos="0">
                <a:srgbClr val="E87722">
                  <a:gamma/>
                  <a:tint val="80000"/>
                  <a:invGamma/>
                </a:srgbClr>
              </a:gs>
              <a:gs pos="100000">
                <a:srgbClr val="E87722"/>
              </a:gs>
            </a:gsLst>
            <a:lin ang="54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597" eaLnBrk="0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Arial Unicode MS" charset="0"/>
                <a:cs typeface="Arial Unicode MS" charset="0"/>
              </a:rPr>
              <a:t>Model Validation</a:t>
            </a:r>
          </a:p>
        </p:txBody>
      </p:sp>
      <p:sp>
        <p:nvSpPr>
          <p:cNvPr id="61" name="Right Arrow 60"/>
          <p:cNvSpPr/>
          <p:nvPr/>
        </p:nvSpPr>
        <p:spPr bwMode="auto">
          <a:xfrm>
            <a:off x="5943600" y="2971800"/>
            <a:ext cx="388607" cy="319853"/>
          </a:xfrm>
          <a:prstGeom prst="rightArrow">
            <a:avLst/>
          </a:prstGeom>
          <a:solidFill>
            <a:srgbClr val="8A8A8D"/>
          </a:solidFill>
          <a:ln>
            <a:noFill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171624" marR="0" lvl="0" indent="-171624" defTabSz="932597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35000"/>
              </a:spcAft>
              <a:buClr>
                <a:srgbClr val="E87722"/>
              </a:buClr>
              <a:buSzTx/>
              <a:buFontTx/>
              <a:buChar char="•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04800" y="4343400"/>
            <a:ext cx="8458200" cy="233910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 smtClean="0"/>
              <a:t> In Particular</a:t>
            </a:r>
          </a:p>
          <a:p>
            <a:pPr lvl="1">
              <a:buFont typeface="Courier New" pitchFamily="49" charset="0"/>
              <a:buChar char="o"/>
            </a:pPr>
            <a:r>
              <a:rPr lang="en-US" sz="1600" dirty="0" smtClean="0"/>
              <a:t> Summarization of Data</a:t>
            </a:r>
          </a:p>
          <a:p>
            <a:pPr lvl="1">
              <a:buFont typeface="Courier New" pitchFamily="49" charset="0"/>
              <a:buChar char="o"/>
            </a:pPr>
            <a:r>
              <a:rPr lang="en-US" sz="1600" dirty="0"/>
              <a:t> </a:t>
            </a:r>
            <a:r>
              <a:rPr lang="en-US" sz="1600" dirty="0" smtClean="0"/>
              <a:t>Missing Value Treatment</a:t>
            </a:r>
          </a:p>
          <a:p>
            <a:pPr lvl="1">
              <a:buFont typeface="Courier New" pitchFamily="49" charset="0"/>
              <a:buChar char="o"/>
            </a:pPr>
            <a:r>
              <a:rPr lang="en-US" sz="1600" dirty="0"/>
              <a:t> </a:t>
            </a:r>
            <a:r>
              <a:rPr lang="en-US" sz="1600" dirty="0" err="1" smtClean="0"/>
              <a:t>Univariate</a:t>
            </a:r>
            <a:r>
              <a:rPr lang="en-US" sz="1600" dirty="0" smtClean="0"/>
              <a:t> Analysis / Capping / Outlier Analysis</a:t>
            </a:r>
          </a:p>
          <a:p>
            <a:pPr lvl="1">
              <a:buFont typeface="Courier New" pitchFamily="49" charset="0"/>
              <a:buChar char="o"/>
            </a:pPr>
            <a:r>
              <a:rPr lang="en-US" sz="1600" dirty="0"/>
              <a:t> </a:t>
            </a:r>
            <a:r>
              <a:rPr lang="en-US" sz="1600" dirty="0" smtClean="0"/>
              <a:t>Derive Variable Creation</a:t>
            </a:r>
          </a:p>
          <a:p>
            <a:pPr lvl="1">
              <a:buFont typeface="Courier New" pitchFamily="49" charset="0"/>
              <a:buChar char="o"/>
            </a:pPr>
            <a:r>
              <a:rPr lang="en-US" sz="1600" dirty="0"/>
              <a:t> </a:t>
            </a:r>
            <a:r>
              <a:rPr lang="en-US" sz="1600" dirty="0" smtClean="0"/>
              <a:t>Dimensionality Reduction</a:t>
            </a:r>
          </a:p>
          <a:p>
            <a:pPr lvl="1">
              <a:buFont typeface="Courier New" pitchFamily="49" charset="0"/>
              <a:buChar char="o"/>
            </a:pPr>
            <a:r>
              <a:rPr lang="en-US" sz="1600" dirty="0"/>
              <a:t> </a:t>
            </a:r>
            <a:r>
              <a:rPr lang="en-US" sz="1600" dirty="0" smtClean="0"/>
              <a:t>Iteration of the Model</a:t>
            </a:r>
          </a:p>
          <a:p>
            <a:pPr lvl="1">
              <a:buFont typeface="Courier New" pitchFamily="49" charset="0"/>
              <a:buChar char="o"/>
            </a:pPr>
            <a:r>
              <a:rPr lang="en-US" sz="1600" dirty="0"/>
              <a:t> </a:t>
            </a:r>
            <a:r>
              <a:rPr lang="en-US" sz="1600" dirty="0" smtClean="0"/>
              <a:t>Validation </a:t>
            </a:r>
          </a:p>
          <a:p>
            <a:pPr lvl="1">
              <a:buFont typeface="Courier New" pitchFamily="49" charset="0"/>
              <a:buChar char="o"/>
            </a:pPr>
            <a:r>
              <a:rPr lang="en-US" sz="1600" dirty="0"/>
              <a:t> </a:t>
            </a:r>
            <a:r>
              <a:rPr lang="en-US" sz="1600" dirty="0" smtClean="0"/>
              <a:t>Prediction on production environment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 smtClean="0"/>
              <a:t>Solution in R</a:t>
            </a:r>
            <a:endParaRPr lang="en-US" sz="32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81000" y="1371600"/>
            <a:ext cx="8382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95600" y="16764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895600" y="42672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819400" y="21336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685800" y="1600200"/>
            <a:ext cx="3124200" cy="1200329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4953000" y="1600200"/>
            <a:ext cx="2895600" cy="1200329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371600" y="1828800"/>
            <a:ext cx="175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R Code</a:t>
            </a:r>
            <a:endParaRPr lang="en-US" sz="4000" dirty="0"/>
          </a:p>
        </p:txBody>
      </p:sp>
      <p:sp>
        <p:nvSpPr>
          <p:cNvPr id="38" name="TextBox 37"/>
          <p:cNvSpPr txBox="1"/>
          <p:nvPr/>
        </p:nvSpPr>
        <p:spPr>
          <a:xfrm>
            <a:off x="5334000" y="1828800"/>
            <a:ext cx="175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Data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43" name="Object 42"/>
          <p:cNvGraphicFramePr>
            <a:graphicFrameLocks noChangeAspect="1"/>
          </p:cNvGraphicFramePr>
          <p:nvPr/>
        </p:nvGraphicFramePr>
        <p:xfrm>
          <a:off x="5791200" y="3124200"/>
          <a:ext cx="1828800" cy="1543050"/>
        </p:xfrm>
        <a:graphic>
          <a:graphicData uri="http://schemas.openxmlformats.org/presentationml/2006/ole">
            <p:oleObj spid="_x0000_s1027" name="Macro-Enabled Worksheet" showAsIcon="1" r:id="rId3" imgW="914400" imgH="771480" progId="Excel.SheetMacroEnabled.12">
              <p:embed/>
            </p:oleObj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/>
        </p:nvGraphicFramePr>
        <p:xfrm>
          <a:off x="1752600" y="3200400"/>
          <a:ext cx="1828800" cy="1543050"/>
        </p:xfrm>
        <a:graphic>
          <a:graphicData uri="http://schemas.openxmlformats.org/presentationml/2006/ole">
            <p:oleObj spid="_x0000_s1029" name="Packager Shell Object" showAsIcon="1" r:id="rId4" imgW="914400" imgH="771480" progId="Package">
              <p:embed/>
            </p:oleObj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914400" y="4648200"/>
            <a:ext cx="56388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Out of four models, Random Forest is giving better result with accuracy 82% on validation data.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 smtClean="0"/>
              <a:t>Solution in </a:t>
            </a:r>
            <a:r>
              <a:rPr lang="en-US" sz="3200" b="1" dirty="0" smtClean="0"/>
              <a:t>R</a:t>
            </a:r>
            <a:br>
              <a:rPr lang="en-US" sz="3200" b="1" dirty="0" smtClean="0"/>
            </a:br>
            <a:r>
              <a:rPr lang="en-US" sz="2200" b="1" dirty="0" smtClean="0"/>
              <a:t>Variable Reduction or Variable Importance using Random Forest</a:t>
            </a:r>
            <a:endParaRPr lang="en-US" sz="22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81000" y="1371600"/>
            <a:ext cx="8382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95600" y="16764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895600" y="42672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381000" y="3962400"/>
          <a:ext cx="3397004" cy="2647953"/>
        </p:xfrm>
        <a:graphic>
          <a:graphicData uri="http://schemas.openxmlformats.org/drawingml/2006/table">
            <a:tbl>
              <a:tblPr/>
              <a:tblGrid>
                <a:gridCol w="1752594"/>
                <a:gridCol w="1644410"/>
              </a:tblGrid>
              <a:tr h="2407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 dirty="0">
                          <a:solidFill>
                            <a:srgbClr val="FFFFFF"/>
                          </a:solidFill>
                          <a:latin typeface="Calibri"/>
                        </a:rPr>
                        <a:t>Variables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>
                          <a:solidFill>
                            <a:srgbClr val="FFFFFF"/>
                          </a:solidFill>
                          <a:latin typeface="Calibri"/>
                        </a:rPr>
                        <a:t>MeanDecreaseGini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</a:tr>
              <a:tr h="2407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last_week_pay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1632.052665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7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tot_cur_bal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1196.012306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7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total_rev_credit_lim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1049.149743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7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total_rec_int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870.7488581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7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dti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857.2579695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7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int_rate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791.8454674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7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revol_util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747.9285002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7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revol_bal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744.4062639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7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income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671.4173593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7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>
                          <a:solidFill>
                            <a:srgbClr val="000000"/>
                          </a:solidFill>
                          <a:latin typeface="Calibri"/>
                        </a:rPr>
                        <a:t>total_credit_acc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baseline="0" dirty="0">
                          <a:solidFill>
                            <a:srgbClr val="000000"/>
                          </a:solidFill>
                          <a:latin typeface="Calibri"/>
                        </a:rPr>
                        <a:t>641.3760167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14800" y="1676400"/>
            <a:ext cx="4612492" cy="3581400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447800"/>
            <a:ext cx="4191000" cy="5257800"/>
          </a:xfrm>
          <a:ln>
            <a:solidFill>
              <a:schemeClr val="accent2"/>
            </a:solidFill>
          </a:ln>
        </p:spPr>
        <p:txBody>
          <a:bodyPr>
            <a:normAutofit/>
          </a:bodyPr>
          <a:lstStyle/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038600" cy="4525963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81000" y="1371600"/>
            <a:ext cx="8382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3400" y="457200"/>
            <a:ext cx="4648200" cy="1077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3200" b="1" dirty="0" smtClean="0">
                <a:latin typeface="+mj-lt"/>
                <a:ea typeface="+mj-ea"/>
                <a:cs typeface="+mj-cs"/>
              </a:rPr>
              <a:t>Solution in R</a:t>
            </a:r>
          </a:p>
          <a:p>
            <a:pPr>
              <a:spcBef>
                <a:spcPct val="0"/>
              </a:spcBef>
            </a:pPr>
            <a:r>
              <a:rPr lang="en-US" sz="2400" b="1" dirty="0" smtClean="0">
                <a:latin typeface="+mj-lt"/>
                <a:ea typeface="+mj-ea"/>
                <a:cs typeface="+mj-cs"/>
              </a:rPr>
              <a:t>Logistics </a:t>
            </a:r>
            <a:r>
              <a:rPr lang="en-US" sz="2400" b="1" dirty="0" smtClean="0">
                <a:latin typeface="+mj-lt"/>
                <a:ea typeface="+mj-ea"/>
                <a:cs typeface="+mj-cs"/>
              </a:rPr>
              <a:t>Regression Output</a:t>
            </a:r>
            <a:endParaRPr lang="en-US" sz="2400" b="1" dirty="0" smtClean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90600" y="1524000"/>
            <a:ext cx="2209800" cy="30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Training 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410200" y="1524000"/>
            <a:ext cx="2590800" cy="30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Validation Data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609600" y="2802984"/>
          <a:ext cx="2853396" cy="1390650"/>
        </p:xfrm>
        <a:graphic>
          <a:graphicData uri="http://schemas.openxmlformats.org/drawingml/2006/table">
            <a:tbl>
              <a:tblPr/>
              <a:tblGrid>
                <a:gridCol w="2004012"/>
                <a:gridCol w="849384"/>
              </a:tblGrid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Accuracy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Sensitivity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 Specificity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Neg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Area Under Curve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Positive Class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0488" name="Picture 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2924" y="4343400"/>
            <a:ext cx="3038475" cy="220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4724400" y="1447800"/>
            <a:ext cx="4191000" cy="525780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698541" y="1945933"/>
          <a:ext cx="2654301" cy="771525"/>
        </p:xfrm>
        <a:graphic>
          <a:graphicData uri="http://schemas.openxmlformats.org/drawingml/2006/table">
            <a:tbl>
              <a:tblPr/>
              <a:tblGrid>
                <a:gridCol w="1436557"/>
                <a:gridCol w="608872"/>
                <a:gridCol w="608872"/>
              </a:tblGrid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Predicted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Reference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27533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7269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1619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/>
        </p:nvGraphicFramePr>
        <p:xfrm>
          <a:off x="5181600" y="1905000"/>
          <a:ext cx="2819400" cy="771525"/>
        </p:xfrm>
        <a:graphic>
          <a:graphicData uri="http://schemas.openxmlformats.org/drawingml/2006/table">
            <a:tbl>
              <a:tblPr/>
              <a:tblGrid>
                <a:gridCol w="1438275"/>
                <a:gridCol w="771525"/>
                <a:gridCol w="609600"/>
              </a:tblGrid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Predicted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Reference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11841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3119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689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/>
        </p:nvGraphicFramePr>
        <p:xfrm>
          <a:off x="5161672" y="2819400"/>
          <a:ext cx="2895600" cy="1367790"/>
        </p:xfrm>
        <a:graphic>
          <a:graphicData uri="http://schemas.openxmlformats.org/drawingml/2006/table">
            <a:tbl>
              <a:tblPr/>
              <a:tblGrid>
                <a:gridCol w="1881932"/>
                <a:gridCol w="1013668"/>
              </a:tblGrid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Accuracy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Sensitivity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 Specificity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57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Neg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Area Under Curve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Positive Class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0489" name="Picture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58542" y="4343399"/>
            <a:ext cx="3452057" cy="2289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447800"/>
            <a:ext cx="4191000" cy="5257800"/>
          </a:xfrm>
          <a:ln>
            <a:solidFill>
              <a:schemeClr val="accent2"/>
            </a:solidFill>
          </a:ln>
        </p:spPr>
        <p:txBody>
          <a:bodyPr>
            <a:normAutofit/>
          </a:bodyPr>
          <a:lstStyle/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038600" cy="4525963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81000" y="1371600"/>
            <a:ext cx="8382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3400" y="457200"/>
            <a:ext cx="4648200" cy="1077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3200" b="1" dirty="0" smtClean="0">
                <a:latin typeface="+mj-lt"/>
                <a:ea typeface="+mj-ea"/>
                <a:cs typeface="+mj-cs"/>
              </a:rPr>
              <a:t>Solution in R</a:t>
            </a:r>
          </a:p>
          <a:p>
            <a:pPr>
              <a:spcBef>
                <a:spcPct val="0"/>
              </a:spcBef>
            </a:pPr>
            <a:r>
              <a:rPr lang="en-US" sz="2400" b="1" dirty="0" smtClean="0">
                <a:latin typeface="+mj-lt"/>
                <a:ea typeface="+mj-ea"/>
                <a:cs typeface="+mj-cs"/>
              </a:rPr>
              <a:t>Random Forest Output</a:t>
            </a:r>
            <a:endParaRPr lang="en-US" sz="2400" b="1" dirty="0" smtClean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90600" y="1524000"/>
            <a:ext cx="2209800" cy="30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Training 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410200" y="1524000"/>
            <a:ext cx="2590800" cy="30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Validation Data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609600" y="2802984"/>
          <a:ext cx="2853396" cy="1390650"/>
        </p:xfrm>
        <a:graphic>
          <a:graphicData uri="http://schemas.openxmlformats.org/drawingml/2006/table">
            <a:tbl>
              <a:tblPr/>
              <a:tblGrid>
                <a:gridCol w="2004012"/>
                <a:gridCol w="849384"/>
              </a:tblGrid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Accuracy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Sensitivity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 Specificity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Neg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Area Under Curve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Positive Class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9" name="Content Placeholder 2"/>
          <p:cNvSpPr txBox="1">
            <a:spLocks/>
          </p:cNvSpPr>
          <p:nvPr/>
        </p:nvSpPr>
        <p:spPr>
          <a:xfrm>
            <a:off x="4724400" y="1447800"/>
            <a:ext cx="4191000" cy="525780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698541" y="1945933"/>
          <a:ext cx="2654301" cy="771525"/>
        </p:xfrm>
        <a:graphic>
          <a:graphicData uri="http://schemas.openxmlformats.org/drawingml/2006/table">
            <a:tbl>
              <a:tblPr/>
              <a:tblGrid>
                <a:gridCol w="1436557"/>
                <a:gridCol w="608872"/>
                <a:gridCol w="608872"/>
              </a:tblGrid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Predicted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Reference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28383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8888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/>
        </p:nvGraphicFramePr>
        <p:xfrm>
          <a:off x="5181600" y="1905000"/>
          <a:ext cx="2819400" cy="771525"/>
        </p:xfrm>
        <a:graphic>
          <a:graphicData uri="http://schemas.openxmlformats.org/drawingml/2006/table">
            <a:tbl>
              <a:tblPr/>
              <a:tblGrid>
                <a:gridCol w="1438275"/>
                <a:gridCol w="771525"/>
                <a:gridCol w="609600"/>
              </a:tblGrid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Predicted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Reference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11973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2674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1134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/>
        </p:nvGraphicFramePr>
        <p:xfrm>
          <a:off x="5161672" y="2819400"/>
          <a:ext cx="2895600" cy="1367790"/>
        </p:xfrm>
        <a:graphic>
          <a:graphicData uri="http://schemas.openxmlformats.org/drawingml/2006/table">
            <a:tbl>
              <a:tblPr/>
              <a:tblGrid>
                <a:gridCol w="1881932"/>
                <a:gridCol w="1013668"/>
              </a:tblGrid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Accuracy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82%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Sensitivity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 Specificity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57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Neg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Area Under Curve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Positive Class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082" y="4267200"/>
            <a:ext cx="3361318" cy="23276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57800" y="4419600"/>
            <a:ext cx="32004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447800"/>
            <a:ext cx="4191000" cy="5257800"/>
          </a:xfrm>
          <a:ln>
            <a:solidFill>
              <a:schemeClr val="accent2"/>
            </a:solidFill>
          </a:ln>
        </p:spPr>
        <p:txBody>
          <a:bodyPr>
            <a:normAutofit/>
          </a:bodyPr>
          <a:lstStyle/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038600" cy="4525963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81000" y="1371600"/>
            <a:ext cx="8382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3400" y="457200"/>
            <a:ext cx="4648200" cy="1077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3200" b="1" dirty="0" smtClean="0">
                <a:latin typeface="+mj-lt"/>
                <a:ea typeface="+mj-ea"/>
                <a:cs typeface="+mj-cs"/>
              </a:rPr>
              <a:t>Solution in R</a:t>
            </a:r>
          </a:p>
          <a:p>
            <a:pPr>
              <a:spcBef>
                <a:spcPct val="0"/>
              </a:spcBef>
            </a:pPr>
            <a:r>
              <a:rPr lang="en-US" sz="2400" b="1" dirty="0" smtClean="0">
                <a:latin typeface="+mj-lt"/>
                <a:ea typeface="+mj-ea"/>
                <a:cs typeface="+mj-cs"/>
              </a:rPr>
              <a:t>Support Vector Machine Output</a:t>
            </a:r>
            <a:endParaRPr lang="en-US" sz="2400" b="1" dirty="0" smtClean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90600" y="1524000"/>
            <a:ext cx="2209800" cy="30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Training 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410200" y="1524000"/>
            <a:ext cx="2590800" cy="30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Validation Data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609600" y="2802984"/>
          <a:ext cx="2853396" cy="1390650"/>
        </p:xfrm>
        <a:graphic>
          <a:graphicData uri="http://schemas.openxmlformats.org/drawingml/2006/table">
            <a:tbl>
              <a:tblPr/>
              <a:tblGrid>
                <a:gridCol w="2004012"/>
                <a:gridCol w="849384"/>
              </a:tblGrid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Accuracy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80%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Sensitivity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 Specificity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Neg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Area Under Curve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Positive Class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9" name="Content Placeholder 2"/>
          <p:cNvSpPr txBox="1">
            <a:spLocks/>
          </p:cNvSpPr>
          <p:nvPr/>
        </p:nvSpPr>
        <p:spPr>
          <a:xfrm>
            <a:off x="4724400" y="1447800"/>
            <a:ext cx="4191000" cy="525780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698541" y="1945933"/>
          <a:ext cx="2654301" cy="771525"/>
        </p:xfrm>
        <a:graphic>
          <a:graphicData uri="http://schemas.openxmlformats.org/drawingml/2006/table">
            <a:tbl>
              <a:tblPr/>
              <a:tblGrid>
                <a:gridCol w="1436557"/>
                <a:gridCol w="608872"/>
                <a:gridCol w="608872"/>
              </a:tblGrid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Predicted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Reference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28095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7245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288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1643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/>
        </p:nvGraphicFramePr>
        <p:xfrm>
          <a:off x="5181600" y="1905000"/>
          <a:ext cx="2819400" cy="771525"/>
        </p:xfrm>
        <a:graphic>
          <a:graphicData uri="http://schemas.openxmlformats.org/drawingml/2006/table">
            <a:tbl>
              <a:tblPr/>
              <a:tblGrid>
                <a:gridCol w="1438275"/>
                <a:gridCol w="771525"/>
                <a:gridCol w="609600"/>
              </a:tblGrid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Predicted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Reference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12025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3129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679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/>
        </p:nvGraphicFramePr>
        <p:xfrm>
          <a:off x="5161672" y="2819400"/>
          <a:ext cx="2895600" cy="1367790"/>
        </p:xfrm>
        <a:graphic>
          <a:graphicData uri="http://schemas.openxmlformats.org/drawingml/2006/table">
            <a:tbl>
              <a:tblPr/>
              <a:tblGrid>
                <a:gridCol w="1881932"/>
                <a:gridCol w="1013668"/>
              </a:tblGrid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Accuracy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80%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Sensitivity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 Specificity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57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Neg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Area Under Curve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Positive Class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4267200"/>
            <a:ext cx="3048000" cy="21160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81600" y="4348162"/>
            <a:ext cx="3276599" cy="224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447800"/>
            <a:ext cx="4191000" cy="5257800"/>
          </a:xfrm>
          <a:ln>
            <a:solidFill>
              <a:schemeClr val="accent2"/>
            </a:solidFill>
          </a:ln>
        </p:spPr>
        <p:txBody>
          <a:bodyPr>
            <a:normAutofit/>
          </a:bodyPr>
          <a:lstStyle/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038600" cy="4525963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81000" y="1371600"/>
            <a:ext cx="8382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3400" y="457200"/>
            <a:ext cx="4648200" cy="1077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3200" b="1" dirty="0" smtClean="0">
                <a:latin typeface="+mj-lt"/>
                <a:ea typeface="+mj-ea"/>
                <a:cs typeface="+mj-cs"/>
              </a:rPr>
              <a:t>Solution in R</a:t>
            </a:r>
          </a:p>
          <a:p>
            <a:pPr>
              <a:spcBef>
                <a:spcPct val="0"/>
              </a:spcBef>
            </a:pPr>
            <a:r>
              <a:rPr lang="en-US" sz="2400" b="1" dirty="0" err="1" smtClean="0">
                <a:latin typeface="+mj-lt"/>
                <a:ea typeface="+mj-ea"/>
                <a:cs typeface="+mj-cs"/>
              </a:rPr>
              <a:t>NaiveBayes</a:t>
            </a:r>
            <a:r>
              <a:rPr lang="en-US" sz="2400" b="1" dirty="0" smtClean="0">
                <a:latin typeface="+mj-lt"/>
                <a:ea typeface="+mj-ea"/>
                <a:cs typeface="+mj-cs"/>
              </a:rPr>
              <a:t> Output</a:t>
            </a:r>
            <a:endParaRPr lang="en-US" sz="2400" b="1" dirty="0" smtClean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90600" y="1524000"/>
            <a:ext cx="2209800" cy="30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Training 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410200" y="1524000"/>
            <a:ext cx="2590800" cy="30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Validation Data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609600" y="2802984"/>
          <a:ext cx="2853396" cy="1390650"/>
        </p:xfrm>
        <a:graphic>
          <a:graphicData uri="http://schemas.openxmlformats.org/drawingml/2006/table">
            <a:tbl>
              <a:tblPr/>
              <a:tblGrid>
                <a:gridCol w="2004012"/>
                <a:gridCol w="849384"/>
              </a:tblGrid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Accuracy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76%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Sensitivity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 Specificity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Neg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Area Under Curve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Positive Class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9" name="Content Placeholder 2"/>
          <p:cNvSpPr txBox="1">
            <a:spLocks/>
          </p:cNvSpPr>
          <p:nvPr/>
        </p:nvSpPr>
        <p:spPr>
          <a:xfrm>
            <a:off x="4724400" y="1447800"/>
            <a:ext cx="4191000" cy="525780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698541" y="1945933"/>
          <a:ext cx="2654301" cy="771525"/>
        </p:xfrm>
        <a:graphic>
          <a:graphicData uri="http://schemas.openxmlformats.org/drawingml/2006/table">
            <a:tbl>
              <a:tblPr/>
              <a:tblGrid>
                <a:gridCol w="1436557"/>
                <a:gridCol w="608872"/>
                <a:gridCol w="608872"/>
              </a:tblGrid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Predicted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Reference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25428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6135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2955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2753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/>
        </p:nvGraphicFramePr>
        <p:xfrm>
          <a:off x="5181600" y="1905000"/>
          <a:ext cx="2819400" cy="771525"/>
        </p:xfrm>
        <a:graphic>
          <a:graphicData uri="http://schemas.openxmlformats.org/drawingml/2006/table">
            <a:tbl>
              <a:tblPr/>
              <a:tblGrid>
                <a:gridCol w="1438275"/>
                <a:gridCol w="771525"/>
                <a:gridCol w="609600"/>
              </a:tblGrid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Predicted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Reference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10951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2645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1213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1163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/>
        </p:nvGraphicFramePr>
        <p:xfrm>
          <a:off x="5161672" y="2819400"/>
          <a:ext cx="2895600" cy="1367790"/>
        </p:xfrm>
        <a:graphic>
          <a:graphicData uri="http://schemas.openxmlformats.org/drawingml/2006/table">
            <a:tbl>
              <a:tblPr/>
              <a:tblGrid>
                <a:gridCol w="1881932"/>
                <a:gridCol w="1013668"/>
              </a:tblGrid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Accuracy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76%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Sensitivity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 Specificity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57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Neg Pred Value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Area Under Curve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FFFFFF"/>
                          </a:solidFill>
                          <a:latin typeface="Calibri"/>
                        </a:rPr>
                        <a:t>Positive Class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4419600"/>
            <a:ext cx="3276600" cy="2147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53000" y="4419600"/>
            <a:ext cx="3657600" cy="214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544</Words>
  <Application>Microsoft Office PowerPoint</Application>
  <PresentationFormat>On-screen Show (4:3)</PresentationFormat>
  <Paragraphs>318</Paragraphs>
  <Slides>10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Office Theme</vt:lpstr>
      <vt:lpstr>Macro-Enabled Worksheet</vt:lpstr>
      <vt:lpstr>Package</vt:lpstr>
      <vt:lpstr>Slide 1</vt:lpstr>
      <vt:lpstr>Model Building</vt:lpstr>
      <vt:lpstr>Model Building</vt:lpstr>
      <vt:lpstr>Solution in R</vt:lpstr>
      <vt:lpstr>Solution in R Variable Reduction or Variable Importance using Random Forest</vt:lpstr>
      <vt:lpstr>Slide 6</vt:lpstr>
      <vt:lpstr>Slide 7</vt:lpstr>
      <vt:lpstr>Slide 8</vt:lpstr>
      <vt:lpstr>Slide 9</vt:lpstr>
      <vt:lpstr>Solution in Python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user</cp:lastModifiedBy>
  <cp:revision>38</cp:revision>
  <dcterms:created xsi:type="dcterms:W3CDTF">2018-06-17T15:39:55Z</dcterms:created>
  <dcterms:modified xsi:type="dcterms:W3CDTF">2018-06-26T19:15:30Z</dcterms:modified>
</cp:coreProperties>
</file>

<file path=docProps/thumbnail.jpeg>
</file>